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7"/>
  </p:notesMasterIdLst>
  <p:sldIdLst>
    <p:sldId id="271" r:id="rId2"/>
    <p:sldId id="270" r:id="rId3"/>
    <p:sldId id="272" r:id="rId4"/>
    <p:sldId id="267" r:id="rId5"/>
    <p:sldId id="268" r:id="rId6"/>
    <p:sldId id="260" r:id="rId7"/>
    <p:sldId id="258" r:id="rId8"/>
    <p:sldId id="261" r:id="rId9"/>
    <p:sldId id="259" r:id="rId10"/>
    <p:sldId id="265" r:id="rId11"/>
    <p:sldId id="266" r:id="rId12"/>
    <p:sldId id="262" r:id="rId13"/>
    <p:sldId id="264" r:id="rId14"/>
    <p:sldId id="263" r:id="rId15"/>
    <p:sldId id="269" r:id="rId16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1620">
          <p15:clr>
            <a:srgbClr val="A4A3A4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18" roundtripDataSignature="AMtx7mgz0W33QhlageCTpwIWzr1lOeUR5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77"/>
      </p:cViewPr>
      <p:guideLst>
        <p:guide orient="horz" pos="2160"/>
        <p:guide pos="2880"/>
        <p:guide orient="horz" pos="16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customschemas.google.com/relationships/presentationmetadata" Target="meta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body" idx="1"/>
          </p:nvPr>
        </p:nvSpPr>
        <p:spPr>
          <a:xfrm>
            <a:off x="457200" y="1200151"/>
            <a:ext cx="4038600" cy="339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body" idx="2"/>
          </p:nvPr>
        </p:nvSpPr>
        <p:spPr>
          <a:xfrm>
            <a:off x="4648200" y="1200151"/>
            <a:ext cx="4038600" cy="339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41" name="Google Shape;41;p8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8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body" idx="2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body" idx="3"/>
          </p:nvPr>
        </p:nvSpPr>
        <p:spPr>
          <a:xfrm>
            <a:off x="4645026" y="1151335"/>
            <a:ext cx="4041775" cy="479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body" idx="4"/>
          </p:nvPr>
        </p:nvSpPr>
        <p:spPr>
          <a:xfrm>
            <a:off x="4645026" y="1631156"/>
            <a:ext cx="4041775" cy="2963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0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0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0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0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1"/>
          <p:cNvSpPr txBox="1"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1"/>
          <p:cNvSpPr txBox="1">
            <a:spLocks noGrp="1"/>
          </p:cNvSpPr>
          <p:nvPr>
            <p:ph type="body"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11"/>
          <p:cNvSpPr txBox="1">
            <a:spLocks noGrp="1"/>
          </p:cNvSpPr>
          <p:nvPr>
            <p:ph type="body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2" name="Google Shape;62;p11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1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1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2"/>
          <p:cNvSpPr txBox="1"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2"/>
          <p:cNvSpPr>
            <a:spLocks noGrp="1"/>
          </p:cNvSpPr>
          <p:nvPr>
            <p:ph type="pic" idx="2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2"/>
          <p:cNvSpPr txBox="1">
            <a:spLocks noGrp="1"/>
          </p:cNvSpPr>
          <p:nvPr>
            <p:ph type="body" idx="1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9" name="Google Shape;69;p12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2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2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3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3"/>
          <p:cNvSpPr txBox="1">
            <a:spLocks noGrp="1"/>
          </p:cNvSpPr>
          <p:nvPr>
            <p:ph type="body" idx="1"/>
          </p:nvPr>
        </p:nvSpPr>
        <p:spPr>
          <a:xfrm rot="5400000">
            <a:off x="2874764" y="-1217413"/>
            <a:ext cx="3394472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3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4"/>
          <p:cNvSpPr txBox="1">
            <a:spLocks noGrp="1"/>
          </p:cNvSpPr>
          <p:nvPr>
            <p:ph type="title"/>
          </p:nvPr>
        </p:nvSpPr>
        <p:spPr>
          <a:xfrm rot="5400000">
            <a:off x="5463778" y="1371601"/>
            <a:ext cx="4388644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4"/>
          <p:cNvSpPr txBox="1">
            <a:spLocks noGrp="1"/>
          </p:cNvSpPr>
          <p:nvPr>
            <p:ph type="body" idx="1"/>
          </p:nvPr>
        </p:nvSpPr>
        <p:spPr>
          <a:xfrm rot="5400000">
            <a:off x="1272778" y="-609599"/>
            <a:ext cx="4388644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4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4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4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3"/>
          <p:cNvSpPr txBox="1"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3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5.xml"/><Relationship Id="rId1" Type="http://schemas.openxmlformats.org/officeDocument/2006/relationships/video" Target="https://www.youtube.com/embed/t-RyMOmCsBk?feature=oembed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20B4FE-3C76-0A58-D775-85BB90DCA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/>
              <a:t>Digital Images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E23F3A-31F1-32DC-385D-062F0C2386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199" y="1200151"/>
            <a:ext cx="8229599" cy="3394472"/>
          </a:xfrm>
        </p:spPr>
        <p:txBody>
          <a:bodyPr/>
          <a:lstStyle/>
          <a:p>
            <a:r>
              <a:rPr lang="en-US" dirty="0"/>
              <a:t>A digital image is a representation of a two-dimensional visual object in a digital format. It is composed of pixels (in the case of raster images) or paths defined by mathematical equations (in the case of vector images).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37FE25-086B-B486-90BE-0ED3E11FF6A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06F920-2346-3F03-D45D-B8359288CD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19500"/>
            <a:ext cx="2857500" cy="1524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3926793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20B4FE-3C76-0A58-D775-85BB90DCA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/>
              <a:t>Vector Images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E23F3A-31F1-32DC-385D-062F0C2386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199" y="1200151"/>
            <a:ext cx="8229599" cy="3394472"/>
          </a:xfrm>
        </p:spPr>
        <p:txBody>
          <a:bodyPr>
            <a:normAutofit/>
          </a:bodyPr>
          <a:lstStyle/>
          <a:p>
            <a:r>
              <a:rPr lang="en-US" dirty="0"/>
              <a:t>A vector image is a type of digital graphic that is created using mathematical equations rather than individual pixels.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37FE25-086B-B486-90BE-0ED3E11FF6A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F651E6-6E97-18F7-E34A-0FC651AB2A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35298"/>
            <a:ext cx="2682573" cy="150820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306812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20B4FE-3C76-0A58-D775-85BB90DCA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/>
              <a:t>Vector Images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E23F3A-31F1-32DC-385D-062F0C2386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199" y="1200151"/>
            <a:ext cx="8229599" cy="3394472"/>
          </a:xfrm>
        </p:spPr>
        <p:txBody>
          <a:bodyPr>
            <a:normAutofit/>
          </a:bodyPr>
          <a:lstStyle/>
          <a:p>
            <a:r>
              <a:rPr lang="en-US" dirty="0"/>
              <a:t>Vector images are composed of paths defined by a start and end point, along with other points, curves, and angles. These paths can create simple or complex shapes and are scalable to any size without losing quality or clarity.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37FE25-086B-B486-90BE-0ED3E11FF6A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F651E6-6E97-18F7-E34A-0FC651AB2A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35298"/>
            <a:ext cx="2682573" cy="150820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423619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92F986-3FF5-A40A-1D7D-0EC450836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Vector Program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F177B2-C6E7-9EF7-C1F4-4C797228B2DE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Autofit/>
          </a:bodyPr>
          <a:lstStyle/>
          <a:p>
            <a:r>
              <a:rPr lang="en-US" dirty="0"/>
              <a:t>This Python code utilizes the</a:t>
            </a:r>
          </a:p>
          <a:p>
            <a:r>
              <a:rPr lang="en-US" b="1" dirty="0" err="1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svgwrite</a:t>
            </a:r>
            <a:r>
              <a:rPr lang="en-US" b="1" dirty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library </a:t>
            </a:r>
            <a:r>
              <a:rPr lang="en-US" dirty="0"/>
              <a:t>to create a simple</a:t>
            </a:r>
          </a:p>
          <a:p>
            <a:r>
              <a:rPr lang="en-US" dirty="0"/>
              <a:t>vector image in SVG (Scalable</a:t>
            </a:r>
          </a:p>
          <a:p>
            <a:r>
              <a:rPr lang="en-US" dirty="0"/>
              <a:t>Vector Graphics) format. It begins</a:t>
            </a:r>
          </a:p>
          <a:p>
            <a:r>
              <a:rPr lang="en-US" dirty="0"/>
              <a:t>with </a:t>
            </a:r>
            <a:r>
              <a:rPr lang="en-US" dirty="0" err="1"/>
              <a:t>nature.svg</a:t>
            </a:r>
            <a:r>
              <a:rPr lang="en-US" dirty="0"/>
              <a:t> then adds three</a:t>
            </a:r>
          </a:p>
          <a:p>
            <a:r>
              <a:rPr lang="en-US" dirty="0"/>
              <a:t>basic shapes to the drawing: </a:t>
            </a:r>
            <a:r>
              <a:rPr lang="en-US" b="1" u="sng" dirty="0">
                <a:solidFill>
                  <a:schemeClr val="accent3">
                    <a:lumMod val="50000"/>
                  </a:schemeClr>
                </a:solidFill>
              </a:rPr>
              <a:t>a red</a:t>
            </a:r>
          </a:p>
          <a:p>
            <a:r>
              <a:rPr lang="en-US" b="1" u="sng" dirty="0">
                <a:solidFill>
                  <a:schemeClr val="accent3">
                    <a:lumMod val="50000"/>
                  </a:schemeClr>
                </a:solidFill>
              </a:rPr>
              <a:t>circle centered at (50, 50) </a:t>
            </a:r>
            <a:r>
              <a:rPr lang="en-US" dirty="0"/>
              <a:t>with a</a:t>
            </a:r>
          </a:p>
          <a:p>
            <a:r>
              <a:rPr lang="en-US" b="1" u="sng" dirty="0">
                <a:solidFill>
                  <a:schemeClr val="accent3">
                    <a:lumMod val="50000"/>
                  </a:schemeClr>
                </a:solidFill>
              </a:rPr>
              <a:t>radius of 40 pixels</a:t>
            </a:r>
            <a:r>
              <a:rPr lang="en-US" dirty="0"/>
              <a:t>, a blue rectangle</a:t>
            </a:r>
          </a:p>
          <a:p>
            <a:r>
              <a:rPr lang="en-US" dirty="0"/>
              <a:t>positioned at (100, 50) with</a:t>
            </a:r>
          </a:p>
          <a:p>
            <a:r>
              <a:rPr lang="en-US" dirty="0"/>
              <a:t>dimensions 50x100 pixels, and a</a:t>
            </a:r>
          </a:p>
          <a:p>
            <a:r>
              <a:rPr lang="en-US" dirty="0"/>
              <a:t>line drawn from the coordinates</a:t>
            </a:r>
            <a:r>
              <a:rPr lang="en-US" b="1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b="1" u="sng" dirty="0">
                <a:solidFill>
                  <a:schemeClr val="accent3">
                    <a:lumMod val="50000"/>
                  </a:schemeClr>
                </a:solidFill>
              </a:rPr>
              <a:t>(0,</a:t>
            </a:r>
          </a:p>
          <a:p>
            <a:r>
              <a:rPr lang="en-US" b="1" u="sng" dirty="0">
                <a:solidFill>
                  <a:schemeClr val="accent3">
                    <a:lumMod val="50000"/>
                  </a:schemeClr>
                </a:solidFill>
              </a:rPr>
              <a:t>0) to (150, 150), </a:t>
            </a:r>
            <a:r>
              <a:rPr lang="en-US" dirty="0"/>
              <a:t>all with specified</a:t>
            </a:r>
          </a:p>
          <a:p>
            <a:r>
              <a:rPr lang="en-US" dirty="0"/>
              <a:t>stroke colors.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838089-5579-BFFC-7C47-586F7764F54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7759A7B-FF2E-A97D-DEE8-D1C2EA3F24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4839" y="-1"/>
            <a:ext cx="5739161" cy="3843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9301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92F986-3FF5-A40A-1D7D-0EC450836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Vector Program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F177B2-C6E7-9EF7-C1F4-4C797228B2DE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Each shape is added to the SVG</a:t>
            </a:r>
          </a:p>
          <a:p>
            <a:r>
              <a:rPr lang="en-US" dirty="0"/>
              <a:t>drawing using </a:t>
            </a:r>
            <a:r>
              <a:rPr lang="en-US" b="1" dirty="0" err="1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svgwrite</a:t>
            </a:r>
            <a:r>
              <a:rPr lang="en-US" b="1" dirty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methods</a:t>
            </a:r>
          </a:p>
          <a:p>
            <a:r>
              <a:rPr lang="en-US" dirty="0"/>
              <a:t>such as </a:t>
            </a:r>
            <a:r>
              <a:rPr lang="en-US" b="1" u="sng" dirty="0">
                <a:solidFill>
                  <a:schemeClr val="accent3">
                    <a:lumMod val="50000"/>
                  </a:schemeClr>
                </a:solidFill>
              </a:rPr>
              <a:t>add(), circle(), </a:t>
            </a:r>
            <a:r>
              <a:rPr lang="en-US" b="1" u="sng" dirty="0" err="1">
                <a:solidFill>
                  <a:schemeClr val="accent3">
                    <a:lumMod val="50000"/>
                  </a:schemeClr>
                </a:solidFill>
              </a:rPr>
              <a:t>rect</a:t>
            </a:r>
            <a:r>
              <a:rPr lang="en-US" b="1" u="sng" dirty="0">
                <a:solidFill>
                  <a:schemeClr val="accent3">
                    <a:lumMod val="50000"/>
                  </a:schemeClr>
                </a:solidFill>
              </a:rPr>
              <a:t>(), and</a:t>
            </a:r>
          </a:p>
          <a:p>
            <a:r>
              <a:rPr lang="en-US" b="1" u="sng" dirty="0">
                <a:solidFill>
                  <a:schemeClr val="accent3">
                    <a:lumMod val="50000"/>
                  </a:schemeClr>
                </a:solidFill>
              </a:rPr>
              <a:t>line(). </a:t>
            </a:r>
            <a:r>
              <a:rPr lang="en-US" dirty="0"/>
              <a:t>Finally, the drawing is saved</a:t>
            </a:r>
          </a:p>
          <a:p>
            <a:r>
              <a:rPr lang="en-US" dirty="0"/>
              <a:t>to the file </a:t>
            </a:r>
            <a:r>
              <a:rPr lang="en-US" b="1" u="sng" dirty="0" err="1">
                <a:solidFill>
                  <a:schemeClr val="accent3">
                    <a:lumMod val="50000"/>
                  </a:schemeClr>
                </a:solidFill>
              </a:rPr>
              <a:t>nature.svg</a:t>
            </a:r>
            <a:r>
              <a:rPr lang="en-US" dirty="0"/>
              <a:t>, and a</a:t>
            </a:r>
          </a:p>
          <a:p>
            <a:r>
              <a:rPr lang="en-US" dirty="0"/>
              <a:t>confirmation message is printed to</a:t>
            </a:r>
          </a:p>
          <a:p>
            <a:r>
              <a:rPr lang="en-US" dirty="0"/>
              <a:t>indicate the successful creation and</a:t>
            </a:r>
          </a:p>
          <a:p>
            <a:r>
              <a:rPr lang="en-US" dirty="0"/>
              <a:t>saving of the vector image. This</a:t>
            </a:r>
          </a:p>
          <a:p>
            <a:r>
              <a:rPr lang="en-US" dirty="0"/>
              <a:t>code demonstrates the basic use of</a:t>
            </a:r>
          </a:p>
          <a:p>
            <a:r>
              <a:rPr lang="en-US" dirty="0"/>
              <a:t>vector graphics to create scalable</a:t>
            </a:r>
          </a:p>
          <a:p>
            <a:r>
              <a:rPr lang="en-US" dirty="0"/>
              <a:t>and easily editable shapes, suitable</a:t>
            </a:r>
          </a:p>
          <a:p>
            <a:r>
              <a:rPr lang="en-US" dirty="0"/>
              <a:t>for </a:t>
            </a:r>
            <a:r>
              <a:rPr lang="en-US" b="1" dirty="0">
                <a:solidFill>
                  <a:schemeClr val="accent3">
                    <a:lumMod val="50000"/>
                  </a:schemeClr>
                </a:solidFill>
              </a:rPr>
              <a:t>various applications such as</a:t>
            </a:r>
          </a:p>
          <a:p>
            <a:r>
              <a:rPr lang="en-US" b="1" dirty="0">
                <a:solidFill>
                  <a:schemeClr val="accent3">
                    <a:lumMod val="50000"/>
                  </a:schemeClr>
                </a:solidFill>
              </a:rPr>
              <a:t>web graphics and illustrations.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838089-5579-BFFC-7C47-586F7764F54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7759A7B-FF2E-A97D-DEE8-D1C2EA3F24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4839" y="-1"/>
            <a:ext cx="5739161" cy="3843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798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1B2A71-6DE3-5C54-8EE1-9034A4383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/>
              <a:t>Basic Function Vector Output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82CA126-0CE8-A620-703F-C3A473F2594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78A447-AE9B-A005-2B7A-A8D647758A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8199" y="1868492"/>
            <a:ext cx="3247602" cy="3275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7967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9AE0CD-0978-EF73-9253-D743762FB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8531DF-9704-8E73-124D-63160C22AA0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15</a:t>
            </a:fld>
            <a:endParaRPr lang="en-US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02108639-641F-7A2F-5533-2BBF35B187F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96750"/>
            <a:ext cx="8229600" cy="32008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Raster Images: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57200" lvl="1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Pixel-based</a:t>
            </a:r>
          </a:p>
          <a:p>
            <a:pPr marL="457200" lvl="1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Resolution-dependent</a:t>
            </a:r>
          </a:p>
          <a:p>
            <a:pPr marL="457200" lvl="1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Suitable for detailed and complex images</a:t>
            </a:r>
          </a:p>
          <a:p>
            <a:pPr marL="457200" lvl="1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Common formats: JPEG, PNG, BMP, GIF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Vector Images: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57200" lvl="1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Path-based (mathematical equations)</a:t>
            </a:r>
          </a:p>
          <a:p>
            <a:pPr marL="457200" lvl="1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Resolution-independent</a:t>
            </a:r>
          </a:p>
          <a:p>
            <a:pPr marL="457200" lvl="1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Suitable for images with sharp edges and flat colors</a:t>
            </a:r>
          </a:p>
          <a:p>
            <a:pPr marL="457200" lvl="1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Common formats: SVG, EPS, PDF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97407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F6B98-B8FB-4589-6D39-6D928252E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Image Types</a:t>
            </a:r>
            <a:endParaRPr lang="en-US" sz="32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ED6565-B10D-A6E6-DCD4-5A4814DE1021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Raster Images: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57200" lvl="1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Pixel-based</a:t>
            </a:r>
          </a:p>
          <a:p>
            <a:pPr marL="457200" lvl="1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Resolution-dependent</a:t>
            </a:r>
          </a:p>
          <a:p>
            <a:pPr marL="457200" lvl="1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Suitable for detailed and complex images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Vector Images: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57200" lvl="1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Path-based </a:t>
            </a:r>
          </a:p>
          <a:p>
            <a:pPr marL="457200" lvl="1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Resolution-independent</a:t>
            </a:r>
          </a:p>
          <a:p>
            <a:pPr marL="457200" lvl="1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Suitable for images with sharp edges and flat colors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20090E-7774-DB39-AAD5-082C538F524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</a:t>
            </a:fld>
            <a:endParaRPr lang="en-US"/>
          </a:p>
        </p:txBody>
      </p:sp>
      <p:pic>
        <p:nvPicPr>
          <p:cNvPr id="6" name="Online Media 5" title="Types of Digital Images">
            <a:hlinkClick r:id="" action="ppaction://media"/>
            <a:extLst>
              <a:ext uri="{FF2B5EF4-FFF2-40B4-BE49-F238E27FC236}">
                <a16:creationId xmlns:a16="http://schemas.microsoft.com/office/drawing/2014/main" id="{69B94028-FCD2-DAC3-3F98-D7226E872625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3465514" y="968832"/>
            <a:ext cx="5678486" cy="320583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09814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61EF8-965C-5E4E-2903-3AA170ACE81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</a:t>
            </a:fld>
            <a:endParaRPr lang="en-US"/>
          </a:p>
        </p:txBody>
      </p:sp>
      <p:pic>
        <p:nvPicPr>
          <p:cNvPr id="5" name="Types of Digital Images">
            <a:hlinkClick r:id="" action="ppaction://media"/>
            <a:extLst>
              <a:ext uri="{FF2B5EF4-FFF2-40B4-BE49-F238E27FC236}">
                <a16:creationId xmlns:a16="http://schemas.microsoft.com/office/drawing/2014/main" id="{BD66D0C4-22EE-D615-09CA-5C3F742577B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076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12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E283CC-8DF8-104A-FC69-F36B6ABCF7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/>
              <a:t>Difference on Characteristics of Images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78E4B7-205E-E3F7-EBAA-4A753B32AC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Raster Images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72C6AB-6263-AD26-0CC2-BCE5BC9A2739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Composed of pixels in a grid.</a:t>
            </a:r>
          </a:p>
          <a:p>
            <a:r>
              <a:rPr lang="en-US" sz="2000" dirty="0"/>
              <a:t>Resolution-dependent; quality degrades when scaled up.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548E72A-A2FA-B86D-35B7-629EEC96F6F4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Vector Images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D3FF2A2-86D9-9003-9D48-B58137276170}"/>
              </a:ext>
            </a:extLst>
          </p:cNvPr>
          <p:cNvSpPr>
            <a:spLocks noGrp="1"/>
          </p:cNvSpPr>
          <p:nvPr>
            <p:ph type="body" idx="4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Composed of paths defined by mathematical equations.</a:t>
            </a:r>
          </a:p>
          <a:p>
            <a:r>
              <a:rPr lang="en-US" sz="2000" dirty="0"/>
              <a:t>Resolution-independent; quality remains consistent when scaled up.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12FE3B-5984-CAC0-BFDB-C75B12C5F15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05B0FB9-F843-30B2-CA0E-342B5F14C4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26469"/>
            <a:ext cx="2427249" cy="15170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286255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E283CC-8DF8-104A-FC69-F36B6ABCF7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/>
              <a:t>Difference on Common Formats Images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78E4B7-205E-E3F7-EBAA-4A753B32AC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Raster Images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72C6AB-6263-AD26-0CC2-BCE5BC9A2739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en-US" sz="2000" b="1" dirty="0"/>
              <a:t>JPEG (Joint Photographic Experts Group): </a:t>
            </a:r>
            <a:r>
              <a:rPr lang="en-US" sz="2000" dirty="0"/>
              <a:t>Commonly used for photographs and images with many colors and gradients. </a:t>
            </a:r>
          </a:p>
          <a:p>
            <a:r>
              <a:rPr lang="en-US" sz="2000" b="1" dirty="0"/>
              <a:t>PNG (Portable Network Graphics): </a:t>
            </a:r>
            <a:r>
              <a:rPr lang="en-US" sz="2000" dirty="0"/>
              <a:t>Supports lossless compression and transparency.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548E72A-A2FA-B86D-35B7-629EEC96F6F4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Vector Images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D3FF2A2-86D9-9003-9D48-B58137276170}"/>
              </a:ext>
            </a:extLst>
          </p:cNvPr>
          <p:cNvSpPr>
            <a:spLocks noGrp="1"/>
          </p:cNvSpPr>
          <p:nvPr>
            <p:ph type="body" idx="4"/>
          </p:nvPr>
        </p:nvSpPr>
        <p:spPr/>
        <p:txBody>
          <a:bodyPr>
            <a:normAutofit/>
          </a:bodyPr>
          <a:lstStyle/>
          <a:p>
            <a:r>
              <a:rPr lang="en-US" sz="2000" b="1" dirty="0"/>
              <a:t>SVG (Scalable Vector Graphics): </a:t>
            </a:r>
            <a:r>
              <a:rPr lang="en-US" sz="2000" dirty="0"/>
              <a:t>XML-based format for web use. Supports interactivity and animation.</a:t>
            </a:r>
          </a:p>
          <a:p>
            <a:r>
              <a:rPr lang="en-US" sz="2000" b="1" dirty="0"/>
              <a:t>PDF (Portable Document Format):</a:t>
            </a:r>
            <a:r>
              <a:rPr lang="en-US" sz="2000" dirty="0"/>
              <a:t> Can contain both vector and raster data. Commonly used for documents and graphics.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12FE3B-5984-CAC0-BFDB-C75B12C5F15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6038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20B4FE-3C76-0A58-D775-85BB90DCA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/>
              <a:t>Raster Images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E23F3A-31F1-32DC-385D-062F0C2386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199" y="1200151"/>
            <a:ext cx="8229599" cy="3394472"/>
          </a:xfrm>
        </p:spPr>
        <p:txBody>
          <a:bodyPr/>
          <a:lstStyle/>
          <a:p>
            <a:r>
              <a:rPr lang="en-US" dirty="0"/>
              <a:t>Raster images, also known as bitmap images, are composed of individual pixels. Each pixel has a specific color value and position within the grid that forms the image.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37FE25-086B-B486-90BE-0ED3E11FF6A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6BB98F-2E15-7888-8E62-B1736EF937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72469"/>
            <a:ext cx="3940648" cy="147103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2872437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92F986-3FF5-A40A-1D7D-0EC450836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Raster Program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EADF05-8754-B292-76D1-1ED0566FCF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5400" indent="0">
              <a:buNone/>
            </a:pP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F177B2-C6E7-9EF7-C1F4-4C797228B2DE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This Python code performs basic</a:t>
            </a:r>
          </a:p>
          <a:p>
            <a:r>
              <a:rPr lang="en-US" dirty="0"/>
              <a:t>Image processing operations using</a:t>
            </a:r>
          </a:p>
          <a:p>
            <a:r>
              <a:rPr lang="en-US" dirty="0"/>
              <a:t>the </a:t>
            </a:r>
            <a:r>
              <a:rPr lang="en-US" b="1" dirty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PIL (Pillow) and matplotlib</a:t>
            </a:r>
          </a:p>
          <a:p>
            <a:r>
              <a:rPr lang="en-US" dirty="0"/>
              <a:t>libraries. It begins by opening</a:t>
            </a:r>
          </a:p>
          <a:p>
            <a:r>
              <a:rPr lang="en-US" dirty="0"/>
              <a:t>an existing image file named</a:t>
            </a:r>
          </a:p>
          <a:p>
            <a:r>
              <a:rPr lang="en-US" dirty="0"/>
              <a:t>nature.jpeg. The code then</a:t>
            </a:r>
          </a:p>
          <a:p>
            <a:r>
              <a:rPr lang="en-US" dirty="0"/>
              <a:t>converts this image to </a:t>
            </a:r>
            <a:r>
              <a:rPr lang="en-US" b="1" u="sng" dirty="0">
                <a:solidFill>
                  <a:schemeClr val="accent3">
                    <a:lumMod val="50000"/>
                  </a:schemeClr>
                </a:solidFill>
              </a:rPr>
              <a:t>grayscale,</a:t>
            </a:r>
          </a:p>
          <a:p>
            <a:r>
              <a:rPr lang="en-US" b="1" u="sng" dirty="0">
                <a:solidFill>
                  <a:schemeClr val="accent3">
                    <a:lumMod val="50000"/>
                  </a:schemeClr>
                </a:solidFill>
              </a:rPr>
              <a:t>resizes it to 200x200 pixels, and</a:t>
            </a:r>
          </a:p>
          <a:p>
            <a:r>
              <a:rPr lang="en-US" b="1" u="sng" dirty="0">
                <a:solidFill>
                  <a:schemeClr val="accent3">
                    <a:lumMod val="50000"/>
                  </a:schemeClr>
                </a:solidFill>
              </a:rPr>
              <a:t>rotates it by 45 degrees. </a:t>
            </a:r>
            <a:r>
              <a:rPr lang="en-US" dirty="0"/>
              <a:t>These</a:t>
            </a:r>
          </a:p>
          <a:p>
            <a:r>
              <a:rPr lang="en-US" dirty="0"/>
              <a:t>modified images , along with the</a:t>
            </a:r>
          </a:p>
          <a:p>
            <a:r>
              <a:rPr lang="en-US" dirty="0"/>
              <a:t>original image, are</a:t>
            </a:r>
          </a:p>
          <a:p>
            <a:r>
              <a:rPr lang="en-US" dirty="0"/>
              <a:t>stored in a list.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838089-5579-BFFC-7C47-586F7764F54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7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A8FAA4C-099F-1A83-907B-F63C450EF6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5514" y="0"/>
            <a:ext cx="5678486" cy="4824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9624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92F986-3FF5-A40A-1D7D-0EC450836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Raster Program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EADF05-8754-B292-76D1-1ED0566FCF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5400" indent="0">
              <a:buNone/>
            </a:pP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F177B2-C6E7-9EF7-C1F4-4C797228B2DE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Autofit/>
          </a:bodyPr>
          <a:lstStyle/>
          <a:p>
            <a:r>
              <a:rPr lang="en-US" dirty="0"/>
              <a:t>The images are then displayed in a</a:t>
            </a:r>
          </a:p>
          <a:p>
            <a:r>
              <a:rPr lang="en-US" dirty="0"/>
              <a:t>single row using </a:t>
            </a:r>
            <a:r>
              <a:rPr lang="en-US" b="1" dirty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matplotlib</a:t>
            </a:r>
            <a:r>
              <a:rPr lang="en-US" dirty="0"/>
              <a:t> with</a:t>
            </a:r>
          </a:p>
          <a:p>
            <a:r>
              <a:rPr lang="en-US" dirty="0"/>
              <a:t>titles </a:t>
            </a:r>
            <a:r>
              <a:rPr lang="en-US" b="1" u="sng" dirty="0">
                <a:solidFill>
                  <a:schemeClr val="accent3">
                    <a:lumMod val="50000"/>
                  </a:schemeClr>
                </a:solidFill>
              </a:rPr>
              <a:t>"Original", "Grayscale",</a:t>
            </a:r>
          </a:p>
          <a:p>
            <a:r>
              <a:rPr lang="en-US" b="1" u="sng" dirty="0">
                <a:solidFill>
                  <a:schemeClr val="accent3">
                    <a:lumMod val="50000"/>
                  </a:schemeClr>
                </a:solidFill>
              </a:rPr>
              <a:t>"Resized", </a:t>
            </a:r>
            <a:r>
              <a:rPr lang="en-US" dirty="0"/>
              <a:t>and "Rotated" to</a:t>
            </a:r>
          </a:p>
          <a:p>
            <a:r>
              <a:rPr lang="en-US" dirty="0"/>
              <a:t>indicate their respective</a:t>
            </a:r>
          </a:p>
          <a:p>
            <a:r>
              <a:rPr lang="en-US" dirty="0"/>
              <a:t>transformations. The display is</a:t>
            </a:r>
          </a:p>
          <a:p>
            <a:r>
              <a:rPr lang="en-US" dirty="0"/>
              <a:t>formatted to fit tightly within the</a:t>
            </a:r>
          </a:p>
          <a:p>
            <a:r>
              <a:rPr lang="en-US" dirty="0"/>
              <a:t>plotting window. After displaying</a:t>
            </a:r>
          </a:p>
          <a:p>
            <a:r>
              <a:rPr lang="en-US" dirty="0"/>
              <a:t>the images, the </a:t>
            </a:r>
            <a:r>
              <a:rPr lang="en-US" b="1" dirty="0">
                <a:solidFill>
                  <a:schemeClr val="accent3">
                    <a:lumMod val="50000"/>
                  </a:schemeClr>
                </a:solidFill>
              </a:rPr>
              <a:t>grayscale, resized,</a:t>
            </a:r>
          </a:p>
          <a:p>
            <a:r>
              <a:rPr lang="en-US" b="1" dirty="0">
                <a:solidFill>
                  <a:schemeClr val="accent3">
                    <a:lumMod val="50000"/>
                  </a:schemeClr>
                </a:solidFill>
              </a:rPr>
              <a:t>and rotated versions</a:t>
            </a:r>
            <a:r>
              <a:rPr lang="en-US" dirty="0"/>
              <a:t> are saved as</a:t>
            </a:r>
          </a:p>
          <a:p>
            <a:r>
              <a:rPr lang="en-US" b="1" u="sng" dirty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gray_example.jpg,</a:t>
            </a:r>
          </a:p>
          <a:p>
            <a:r>
              <a:rPr lang="en-US" b="1" u="sng" dirty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resized_example.jpg, and</a:t>
            </a:r>
          </a:p>
          <a:p>
            <a:r>
              <a:rPr lang="en-US" b="1" u="sng" dirty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rotated_example.jpg, </a:t>
            </a:r>
            <a:r>
              <a:rPr lang="en-US" dirty="0"/>
              <a:t>respectively.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838089-5579-BFFC-7C47-586F7764F54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2195DE3-8574-EB97-32A9-2FF22485F8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5514" y="0"/>
            <a:ext cx="5678486" cy="482476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5269783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1B2A71-6DE3-5C54-8EE1-9034A4383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/>
              <a:t>Basic Function Raster Output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82CA126-0CE8-A620-703F-C3A473F2594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9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4BEFA20-7CC1-7F92-9370-59BF6F2AFD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775" y="1213330"/>
            <a:ext cx="7456449" cy="393017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886504746"/>
      </p:ext>
    </p:extLst>
  </p:cSld>
  <p:clrMapOvr>
    <a:masterClrMapping/>
  </p:clrMapOvr>
</p:sld>
</file>

<file path=ppt/theme/theme1.xml><?xml version="1.0" encoding="utf-8"?>
<a:theme xmlns:a="http://schemas.openxmlformats.org/drawingml/2006/main" name="Presentation Templat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</TotalTime>
  <Words>696</Words>
  <Application>Microsoft Office PowerPoint</Application>
  <PresentationFormat>On-screen Show (16:9)</PresentationFormat>
  <Paragraphs>114</Paragraphs>
  <Slides>15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Arial</vt:lpstr>
      <vt:lpstr>Calibri</vt:lpstr>
      <vt:lpstr>Presentation Template</vt:lpstr>
      <vt:lpstr>Digital Images</vt:lpstr>
      <vt:lpstr>Image Types</vt:lpstr>
      <vt:lpstr>PowerPoint Presentation</vt:lpstr>
      <vt:lpstr>Difference on Characteristics of Images</vt:lpstr>
      <vt:lpstr>Difference on Common Formats Images</vt:lpstr>
      <vt:lpstr>Raster Images</vt:lpstr>
      <vt:lpstr>Raster Program</vt:lpstr>
      <vt:lpstr>Raster Program</vt:lpstr>
      <vt:lpstr>Basic Function Raster Output</vt:lpstr>
      <vt:lpstr>Vector Images</vt:lpstr>
      <vt:lpstr>Vector Images</vt:lpstr>
      <vt:lpstr>Vector Program</vt:lpstr>
      <vt:lpstr>Vector Program</vt:lpstr>
      <vt:lpstr>Basic Function Vector Output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Siddesh MB</dc:creator>
  <cp:lastModifiedBy>ANISH KUMAR</cp:lastModifiedBy>
  <cp:revision>7</cp:revision>
  <dcterms:created xsi:type="dcterms:W3CDTF">2019-10-22T04:15:49Z</dcterms:created>
  <dcterms:modified xsi:type="dcterms:W3CDTF">2024-07-17T04:54:03Z</dcterms:modified>
</cp:coreProperties>
</file>